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7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E601D8-C1A0-4F74-913F-5884B6735DF7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36731B9-7F9F-4F45-A618-B30D88CE28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216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1B9-7F9F-4F45-A618-B30D88CE289D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648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CF68-112E-4CAD-9084-06E924CA6A8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3FA864-FF55-42BD-864B-C17171837601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CF68-112E-4CAD-9084-06E924CA6A8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A864-FF55-42BD-864B-C1717183760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E3FA864-FF55-42BD-864B-C17171837601}" type="slidenum">
              <a:rPr lang="ar-IQ" smtClean="0"/>
              <a:t>‹#›</a:t>
            </a:fld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CF68-112E-4CAD-9084-06E924CA6A8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CF68-112E-4CAD-9084-06E924CA6A8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3FA864-FF55-42BD-864B-C17171837601}" type="slidenum">
              <a:rPr lang="ar-IQ" smtClean="0"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CF68-112E-4CAD-9084-06E924CA6A8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3FA864-FF55-42BD-864B-C17171837601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011CF68-112E-4CAD-9084-06E924CA6A8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A864-FF55-42BD-864B-C17171837601}" type="slidenum">
              <a:rPr lang="ar-IQ" smtClean="0"/>
              <a:t>‹#›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CF68-112E-4CAD-9084-06E924CA6A8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IQ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E3FA864-FF55-42BD-864B-C17171837601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CF68-112E-4CAD-9084-06E924CA6A8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E3FA864-FF55-42BD-864B-C1717183760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CF68-112E-4CAD-9084-06E924CA6A8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3FA864-FF55-42BD-864B-C1717183760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3FA864-FF55-42BD-864B-C17171837601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CF68-112E-4CAD-9084-06E924CA6A8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E3FA864-FF55-42BD-864B-C17171837601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011CF68-112E-4CAD-9084-06E924CA6A8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011CF68-112E-4CAD-9084-06E924CA6A8D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3FA864-FF55-42BD-864B-C17171837601}" type="slidenum">
              <a:rPr lang="ar-IQ" smtClean="0"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oughtco.com/mitosis-study-guide-37353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/>
          </a:bodyPr>
          <a:lstStyle/>
          <a:p>
            <a:r>
              <a:rPr lang="en-US" dirty="0"/>
              <a:t>Bacterial group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Lecture </a:t>
            </a:r>
            <a:r>
              <a:rPr lang="en-US" dirty="0" smtClean="0">
                <a:latin typeface="Berlin Sans FB" pitchFamily="34" charset="0"/>
              </a:rPr>
              <a:t>3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/>
          </a:bodyPr>
          <a:lstStyle/>
          <a:p>
            <a:pPr lvl="0" rtl="0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Prof. Dr.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Munira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Ch.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Ismaeel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rtl="0"/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Ass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. Prof. Dr.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Israa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AJ Ibrahim</a:t>
            </a:r>
            <a:endParaRPr lang="ar-IQ" dirty="0">
              <a:solidFill>
                <a:prstClr val="black"/>
              </a:solidFill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99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94" y="548680"/>
            <a:ext cx="8229600" cy="634082"/>
          </a:xfrm>
        </p:spPr>
        <p:txBody>
          <a:bodyPr>
            <a:normAutofit fontScale="90000"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Size of Bacterial Cell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03" y="1481741"/>
            <a:ext cx="675191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44" y="5013176"/>
            <a:ext cx="4000500" cy="132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172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456384" cy="634082"/>
          </a:xfrm>
        </p:spPr>
        <p:txBody>
          <a:bodyPr>
            <a:normAutofit fontScale="90000"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7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Shape of Bacterial Cell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 rt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Cocci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 (or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coccus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 for a single cell) are round cells, sometimes slightly flattened when they are adjacent to one another.</a:t>
            </a:r>
            <a:endParaRPr lang="en-US" sz="2800" dirty="0">
              <a:ea typeface="Calibri"/>
              <a:cs typeface="Arial"/>
            </a:endParaRPr>
          </a:p>
          <a:p>
            <a:pPr lvl="0" algn="just" rt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Bacilli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 (or bacillus for a single cell) are rod-shaped bacteria.</a:t>
            </a:r>
            <a:endParaRPr lang="en-US" sz="2800" dirty="0">
              <a:ea typeface="Calibri"/>
              <a:cs typeface="Arial"/>
            </a:endParaRPr>
          </a:p>
          <a:p>
            <a:pPr algn="l" rtl="0"/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Spirilla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(or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spirillum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for a single cell) are curved bacteria which can range from a gently curved shape to a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corkscrew-like spiral.  </a:t>
            </a:r>
            <a:endParaRPr lang="ar-IQ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35267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69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Arrangement of </a:t>
            </a:r>
            <a:r>
              <a:rPr lang="en-US" dirty="0" err="1"/>
              <a:t>Cocci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1.Diplococci</a:t>
            </a:r>
            <a:endParaRPr lang="en-US" dirty="0"/>
          </a:p>
          <a:p>
            <a:pPr algn="l" rtl="0"/>
            <a:r>
              <a:rPr lang="en-US" dirty="0"/>
              <a:t>2. </a:t>
            </a:r>
            <a:r>
              <a:rPr lang="en-US" dirty="0" smtClean="0"/>
              <a:t>Streptococci</a:t>
            </a:r>
          </a:p>
          <a:p>
            <a:pPr algn="l" rtl="0"/>
            <a:r>
              <a:rPr lang="en-US" dirty="0" smtClean="0"/>
              <a:t>3. Tetrads</a:t>
            </a:r>
          </a:p>
          <a:p>
            <a:pPr algn="l" rtl="0"/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err="1" smtClean="0"/>
              <a:t>Sarcinae</a:t>
            </a:r>
            <a:endParaRPr lang="en-US" dirty="0" smtClean="0"/>
          </a:p>
          <a:p>
            <a:pPr algn="l" rtl="0"/>
            <a:r>
              <a:rPr lang="en-US" dirty="0"/>
              <a:t>5. Staphylococci</a:t>
            </a:r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7151"/>
            <a:ext cx="27305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33" y="3823127"/>
            <a:ext cx="2588691" cy="97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01" y="1700808"/>
            <a:ext cx="33226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91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Arrangement of Bacilli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1. </a:t>
            </a:r>
            <a:r>
              <a:rPr lang="en-US" dirty="0" err="1" smtClean="0"/>
              <a:t>Diplobacilli</a:t>
            </a:r>
            <a:r>
              <a:rPr lang="en-US" dirty="0" smtClean="0"/>
              <a:t> 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/>
              <a:t>2. </a:t>
            </a:r>
            <a:r>
              <a:rPr lang="en-US" dirty="0" err="1" smtClean="0"/>
              <a:t>Streptobacilli</a:t>
            </a: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err="1" smtClean="0"/>
              <a:t>Coccobacilli</a:t>
            </a: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4. Palisades </a:t>
            </a: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2328863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14930"/>
            <a:ext cx="1992635" cy="90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84528"/>
            <a:ext cx="1968823" cy="88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75" y="5157192"/>
            <a:ext cx="2566987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3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Arrangement of Spiral Bacteria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1. </a:t>
            </a:r>
            <a:r>
              <a:rPr lang="en-US" dirty="0" smtClean="0"/>
              <a:t>Vibrio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/>
              <a:t>2. </a:t>
            </a:r>
            <a:r>
              <a:rPr lang="en-US" dirty="0" err="1" smtClean="0"/>
              <a:t>Spirilla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3. Spirochetes 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700808"/>
            <a:ext cx="2316163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09" y="2932683"/>
            <a:ext cx="2495550" cy="108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12" y="4149080"/>
            <a:ext cx="233521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268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Others Shapes and Arrangements of Bacteria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Filamentous Bacteria</a:t>
            </a:r>
          </a:p>
          <a:p>
            <a:pPr algn="l" rtl="0"/>
            <a:r>
              <a:rPr lang="en-US" dirty="0"/>
              <a:t>2. Star Shaped </a:t>
            </a:r>
            <a:r>
              <a:rPr lang="en-US" dirty="0" smtClean="0"/>
              <a:t>Bacteria</a:t>
            </a:r>
          </a:p>
          <a:p>
            <a:pPr algn="l" rtl="0"/>
            <a:r>
              <a:rPr lang="en-US" dirty="0"/>
              <a:t>3. Rectangular </a:t>
            </a:r>
            <a:r>
              <a:rPr lang="en-US" dirty="0" smtClean="0"/>
              <a:t>Bacteria</a:t>
            </a:r>
          </a:p>
          <a:p>
            <a:pPr algn="l" rtl="0"/>
            <a:r>
              <a:rPr lang="en-US" dirty="0"/>
              <a:t>4. Pleomorphic Bacteria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7992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en-US" dirty="0" smtClean="0"/>
              <a:t>Bacterial group              </a:t>
            </a:r>
            <a:r>
              <a:rPr lang="en-US" sz="2000" dirty="0" smtClean="0"/>
              <a:t>Lec.3</a:t>
            </a: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20888"/>
            <a:ext cx="48768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522920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Prof. Dr. </a:t>
            </a:r>
            <a:r>
              <a:rPr lang="en-US" b="1" dirty="0" err="1"/>
              <a:t>Munira</a:t>
            </a:r>
            <a:r>
              <a:rPr lang="en-US" b="1" dirty="0"/>
              <a:t> Ch. </a:t>
            </a:r>
            <a:r>
              <a:rPr lang="en-US" b="1" dirty="0" err="1"/>
              <a:t>Ismaeel</a:t>
            </a:r>
            <a:r>
              <a:rPr lang="en-US" b="1" dirty="0"/>
              <a:t>  and Ass. Prof. Dr. </a:t>
            </a:r>
            <a:r>
              <a:rPr lang="en-US" b="1" dirty="0" err="1"/>
              <a:t>Israa</a:t>
            </a:r>
            <a:r>
              <a:rPr lang="en-US" b="1" dirty="0"/>
              <a:t> AJ Ibrahim</a:t>
            </a:r>
          </a:p>
        </p:txBody>
      </p:sp>
    </p:spTree>
    <p:extLst>
      <p:ext uri="{BB962C8B-B14F-4D97-AF65-F5344CB8AC3E}">
        <p14:creationId xmlns:p14="http://schemas.microsoft.com/office/powerpoint/2010/main" val="280367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Bacteria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Bergey’s</a:t>
            </a:r>
            <a:r>
              <a:rPr lang="en-US" dirty="0" smtClean="0"/>
              <a:t> manual:  Manual is in lab for a reference when doing unknown</a:t>
            </a:r>
          </a:p>
          <a:p>
            <a:pPr algn="l" rtl="0"/>
            <a:r>
              <a:rPr lang="en-US" dirty="0" smtClean="0"/>
              <a:t>Developed on 1940’s for grouping bacteria according to standard diagnostic lab techniques available at the time (such as Grams stain)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1425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The manual divides bacteria into 4 groups or divisions on the basis of their Cell Wall:</a:t>
            </a:r>
            <a:br>
              <a:rPr lang="en-US" sz="2800" dirty="0" smtClean="0"/>
            </a:b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1- Gram + (stain violet)</a:t>
            </a:r>
          </a:p>
          <a:p>
            <a:pPr algn="l" rtl="0"/>
            <a:r>
              <a:rPr lang="en-US" dirty="0" smtClean="0"/>
              <a:t>2- Gram -  (de-stain, and are counterstained pink or reddish color).</a:t>
            </a:r>
          </a:p>
          <a:p>
            <a:pPr algn="l" rtl="0"/>
            <a:r>
              <a:rPr lang="en-US" dirty="0" smtClean="0"/>
              <a:t>3- Bacteria that lack a cell wall (mycoplasma).</a:t>
            </a:r>
          </a:p>
          <a:p>
            <a:pPr algn="l" rtl="0"/>
            <a:r>
              <a:rPr lang="en-US" dirty="0" smtClean="0"/>
              <a:t>4- Organisms that have a cell wall lacking “peptidoglycan”  (</a:t>
            </a:r>
            <a:r>
              <a:rPr lang="en-US" dirty="0" err="1" smtClean="0"/>
              <a:t>archaeobacteria</a:t>
            </a:r>
            <a:r>
              <a:rPr lang="en-US" dirty="0" smtClean="0"/>
              <a:t> – Now called “</a:t>
            </a:r>
            <a:r>
              <a:rPr lang="en-US" dirty="0" err="1" smtClean="0"/>
              <a:t>Archaea</a:t>
            </a:r>
            <a:r>
              <a:rPr lang="en-US" dirty="0" smtClean="0"/>
              <a:t>”).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5317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rtl="0" eaLnBrk="0" fontAlgn="base" hangingPunct="0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More modern methods now used: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0" eaLnBrk="0" fontAlgn="base" hangingPunct="0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.  DNA studies, genomics, gene probes</a:t>
            </a:r>
            <a:endParaRPr lang="en-US" dirty="0" smtClean="0">
              <a:effectLst/>
            </a:endParaRPr>
          </a:p>
          <a:p>
            <a:pPr algn="just" rtl="0" eaLnBrk="0" fontAlgn="base" hangingPunct="0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2.  Using Bacterial viruses “bacteriophages”</a:t>
            </a:r>
            <a:endParaRPr lang="en-US" dirty="0" smtClean="0">
              <a:effectLst/>
            </a:endParaRPr>
          </a:p>
          <a:p>
            <a:pPr algn="just" rtl="0" eaLnBrk="0" fontAlgn="base" hangingPunct="0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3.  Serology – antibody – antigen reactions (like blood typing)</a:t>
            </a:r>
            <a:endParaRPr lang="en-US" dirty="0" smtClean="0">
              <a:effectLst/>
            </a:endParaRPr>
          </a:p>
          <a:p>
            <a:pPr lvl="0" algn="just" rtl="0" eaLnBrk="0" fontAlgn="base" hangingPunct="0">
              <a:buFont typeface="Times New Roman"/>
              <a:buChar char="•"/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Examples: 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Salmonella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typhi</a:t>
            </a:r>
            <a:endParaRPr lang="en-US" dirty="0" smtClean="0">
              <a:effectLst/>
            </a:endParaRPr>
          </a:p>
          <a:p>
            <a:pPr lvl="0" algn="just" rtl="0" eaLnBrk="0" fontAlgn="base" hangingPunct="0">
              <a:buFont typeface="Times New Roman"/>
              <a:buChar char="•"/>
              <a:tabLst>
                <a:tab pos="457200" algn="l"/>
              </a:tabLst>
            </a:pP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Salmonella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typhimurium</a:t>
            </a:r>
            <a:endParaRPr lang="en-US" dirty="0" smtClean="0">
              <a:effectLst/>
            </a:endParaRPr>
          </a:p>
          <a:p>
            <a:pPr algn="l" rtl="0"/>
            <a:r>
              <a:rPr lang="en-US" i="1" u="sng" dirty="0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E. coli</a:t>
            </a:r>
            <a:r>
              <a:rPr lang="en-US" u="sng" dirty="0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0157H7  strain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5072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staining?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lnSpc>
                <a:spcPct val="115000"/>
              </a:lnSpc>
              <a:spcAft>
                <a:spcPts val="150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Bacterial cells are usually colorless because cytoplasm, for the most part, is transparent. Since the bacteria are colorless, it is almost essential to add a stain to make the bacteria more visible. Once stained, cell morphology can be observed.</a:t>
            </a:r>
            <a:endParaRPr lang="en-US" sz="2400" dirty="0">
              <a:ea typeface="Calibri"/>
              <a:cs typeface="Arial"/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6674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534400" cy="902968"/>
          </a:xfrm>
        </p:spPr>
        <p:txBody>
          <a:bodyPr>
            <a:noAutofit/>
          </a:bodyPr>
          <a:lstStyle/>
          <a:p>
            <a:pPr algn="l" rtl="0">
              <a:lnSpc>
                <a:spcPct val="115000"/>
              </a:lnSpc>
              <a:spcAft>
                <a:spcPts val="1500"/>
              </a:spcAft>
            </a:pPr>
            <a:r>
              <a:rPr lang="en-US" sz="2800" b="1" i="1" kern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Different Size, Shape and Arrangement of Bacterial Cells</a:t>
            </a:r>
            <a:r>
              <a:rPr lang="en-US" sz="2800" dirty="0">
                <a:ea typeface="Calibri"/>
                <a:cs typeface="Arial"/>
              </a:rPr>
              <a:t/>
            </a:r>
            <a:br>
              <a:rPr lang="en-US" sz="2800" dirty="0">
                <a:ea typeface="Calibri"/>
                <a:cs typeface="Arial"/>
              </a:rPr>
            </a:b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0">
              <a:lnSpc>
                <a:spcPct val="115000"/>
              </a:lnSpc>
              <a:spcAft>
                <a:spcPts val="210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The cell structure is simpler than that of other organisms as there is no nucleus or membrane bound organelles.</a:t>
            </a:r>
            <a:endParaRPr lang="en-US" sz="2400" dirty="0">
              <a:ea typeface="Calibri"/>
              <a:cs typeface="Arial"/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Due to the presence of a rigid cell wall, bacteria maintain a definite shape, though they vary as shape, size and structure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4777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70" y="476672"/>
            <a:ext cx="8229600" cy="1143000"/>
          </a:xfrm>
        </p:spPr>
        <p:txBody>
          <a:bodyPr>
            <a:normAutofit fontScale="90000"/>
          </a:bodyPr>
          <a:lstStyle/>
          <a:p>
            <a:pPr algn="just" rtl="0">
              <a:lnSpc>
                <a:spcPct val="115000"/>
              </a:lnSpc>
              <a:spcAft>
                <a:spcPts val="2100"/>
              </a:spcAft>
            </a:pP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When viewed under light microscope, most bacteria appear in variations of three major shapes: the rod (bacillus), the sphere (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coccus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) and the spiral type (vibrio). </a:t>
            </a:r>
            <a:r>
              <a:rPr lang="en-US" sz="2200" dirty="0">
                <a:ea typeface="Calibri"/>
                <a:cs typeface="Arial"/>
              </a:rPr>
              <a:t/>
            </a:r>
            <a:br>
              <a:rPr lang="en-US" sz="2200" dirty="0">
                <a:ea typeface="Calibri"/>
                <a:cs typeface="Arial"/>
              </a:rPr>
            </a:br>
            <a:endParaRPr lang="ar-IQ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02040"/>
            <a:ext cx="7061340" cy="425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14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282828"/>
                </a:solidFill>
                <a:effectLst/>
                <a:latin typeface="Times New Roman"/>
                <a:ea typeface="Times New Roman"/>
              </a:rPr>
              <a:t>Bacteria can also have different arrangements of cells:</a:t>
            </a:r>
            <a:r>
              <a:rPr lang="en-US" sz="2400" dirty="0">
                <a:ea typeface="Calibri"/>
              </a:rPr>
              <a:t/>
            </a:r>
            <a:br>
              <a:rPr lang="en-US" sz="2400" dirty="0">
                <a:ea typeface="Calibri"/>
              </a:rPr>
            </a:br>
            <a:endParaRPr lang="ar-IQ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 algn="l" rt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 smtClean="0">
                <a:solidFill>
                  <a:srgbClr val="282828"/>
                </a:solidFill>
                <a:effectLst/>
                <a:latin typeface="Times New Roman"/>
                <a:ea typeface="Times New Roman"/>
                <a:cs typeface="Arial"/>
              </a:rPr>
              <a:t>Diplo</a:t>
            </a:r>
            <a:r>
              <a:rPr lang="en-US" dirty="0" smtClean="0">
                <a:solidFill>
                  <a:srgbClr val="282828"/>
                </a:solidFill>
                <a:effectLst/>
                <a:latin typeface="Times New Roman"/>
                <a:ea typeface="Times New Roman"/>
                <a:cs typeface="Arial"/>
              </a:rPr>
              <a:t> - cells remain in pairs after </a:t>
            </a:r>
            <a:r>
              <a:rPr lang="en-US" u="sng" strike="noStrike" dirty="0" smtClean="0">
                <a:effectLst/>
                <a:latin typeface="Times New Roman"/>
                <a:ea typeface="Times New Roman"/>
                <a:cs typeface="Arial"/>
                <a:hlinkClick r:id="rId2"/>
              </a:rPr>
              <a:t>dividing</a:t>
            </a:r>
            <a:r>
              <a:rPr lang="en-US" dirty="0" smtClean="0">
                <a:solidFill>
                  <a:srgbClr val="282828"/>
                </a:solidFill>
                <a:effectLst/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solidFill>
                <a:srgbClr val="282828"/>
              </a:solidFill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 err="1" smtClean="0">
                <a:solidFill>
                  <a:srgbClr val="282828"/>
                </a:solidFill>
                <a:effectLst/>
                <a:latin typeface="Times New Roman"/>
                <a:ea typeface="Times New Roman"/>
                <a:cs typeface="Arial"/>
              </a:rPr>
              <a:t>Strepto</a:t>
            </a:r>
            <a:r>
              <a:rPr lang="en-US" dirty="0" smtClean="0">
                <a:solidFill>
                  <a:srgbClr val="282828"/>
                </a:solidFill>
                <a:effectLst/>
                <a:latin typeface="Times New Roman"/>
                <a:ea typeface="Times New Roman"/>
                <a:cs typeface="Arial"/>
              </a:rPr>
              <a:t> - cells remain in chains after dividing.</a:t>
            </a:r>
            <a:endParaRPr lang="en-US" sz="2400" dirty="0">
              <a:solidFill>
                <a:srgbClr val="282828"/>
              </a:solidFill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 smtClean="0">
                <a:solidFill>
                  <a:srgbClr val="282828"/>
                </a:solidFill>
                <a:effectLst/>
                <a:latin typeface="Times New Roman"/>
                <a:ea typeface="Times New Roman"/>
                <a:cs typeface="Arial"/>
              </a:rPr>
              <a:t>Tetrad</a:t>
            </a:r>
            <a:r>
              <a:rPr lang="en-US" dirty="0" smtClean="0">
                <a:solidFill>
                  <a:srgbClr val="282828"/>
                </a:solidFill>
                <a:effectLst/>
                <a:latin typeface="Times New Roman"/>
                <a:ea typeface="Times New Roman"/>
                <a:cs typeface="Arial"/>
              </a:rPr>
              <a:t> - cells remain in groups of four and divide in two planes.</a:t>
            </a:r>
            <a:endParaRPr lang="en-US" sz="2400" dirty="0">
              <a:solidFill>
                <a:srgbClr val="282828"/>
              </a:solidFill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 err="1" smtClean="0">
                <a:solidFill>
                  <a:srgbClr val="282828"/>
                </a:solidFill>
                <a:effectLst/>
                <a:latin typeface="Times New Roman"/>
                <a:ea typeface="Times New Roman"/>
                <a:cs typeface="Arial"/>
              </a:rPr>
              <a:t>Sarcinae</a:t>
            </a:r>
            <a:r>
              <a:rPr lang="en-US" dirty="0" smtClean="0">
                <a:solidFill>
                  <a:srgbClr val="282828"/>
                </a:solidFill>
                <a:effectLst/>
                <a:latin typeface="Times New Roman"/>
                <a:ea typeface="Times New Roman"/>
                <a:cs typeface="Arial"/>
              </a:rPr>
              <a:t> - cells remain in groups of eight and divide in three planes.</a:t>
            </a:r>
            <a:endParaRPr lang="en-US" sz="2400" dirty="0">
              <a:solidFill>
                <a:srgbClr val="282828"/>
              </a:solidFill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 err="1" smtClean="0">
                <a:solidFill>
                  <a:srgbClr val="282828"/>
                </a:solidFill>
                <a:effectLst/>
                <a:latin typeface="Times New Roman"/>
                <a:ea typeface="Times New Roman"/>
                <a:cs typeface="Arial"/>
              </a:rPr>
              <a:t>Staphylo</a:t>
            </a:r>
            <a:r>
              <a:rPr lang="en-US" dirty="0" smtClean="0">
                <a:solidFill>
                  <a:srgbClr val="282828"/>
                </a:solidFill>
                <a:effectLst/>
                <a:latin typeface="Times New Roman"/>
                <a:ea typeface="Times New Roman"/>
                <a:cs typeface="Arial"/>
              </a:rPr>
              <a:t> - cells remain in clusters and divide in multiple planes</a:t>
            </a:r>
            <a:endParaRPr lang="en-US" sz="2400" dirty="0">
              <a:solidFill>
                <a:srgbClr val="282828"/>
              </a:solidFill>
              <a:ea typeface="Calibri"/>
              <a:cs typeface="Arial"/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07591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270</TotalTime>
  <Words>382</Words>
  <Application>Microsoft Office PowerPoint</Application>
  <PresentationFormat>On-screen Show (4:3)</PresentationFormat>
  <Paragraphs>64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Bacterial group Lecture 3</vt:lpstr>
      <vt:lpstr>Bacterial group              Lec.3 </vt:lpstr>
      <vt:lpstr>Classification of Bacteria </vt:lpstr>
      <vt:lpstr>The manual divides bacteria into 4 groups or divisions on the basis of their Cell Wall: </vt:lpstr>
      <vt:lpstr>More modern methods now used: </vt:lpstr>
      <vt:lpstr>Why staining? </vt:lpstr>
      <vt:lpstr>Different Size, Shape and Arrangement of Bacterial Cells </vt:lpstr>
      <vt:lpstr>When viewed under light microscope, most bacteria appear in variations of three major shapes: the rod (bacillus), the sphere (coccus) and the spiral type (vibrio).  </vt:lpstr>
      <vt:lpstr>Bacteria can also have different arrangements of cells: </vt:lpstr>
      <vt:lpstr>Size of Bacterial Cell </vt:lpstr>
      <vt:lpstr>Shape of Bacterial Cell </vt:lpstr>
      <vt:lpstr>Arrangement of Cocci</vt:lpstr>
      <vt:lpstr>Arrangement of Bacilli</vt:lpstr>
      <vt:lpstr>Arrangement of Spiral Bacteria</vt:lpstr>
      <vt:lpstr>Others Shapes and Arrangements of Bacteria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group                            Lec.3</dc:title>
  <dc:creator>DR.Ahmed Saker 2o1O</dc:creator>
  <cp:lastModifiedBy>Nada</cp:lastModifiedBy>
  <cp:revision>19</cp:revision>
  <dcterms:created xsi:type="dcterms:W3CDTF">2018-03-26T17:07:08Z</dcterms:created>
  <dcterms:modified xsi:type="dcterms:W3CDTF">2018-12-04T16:08:29Z</dcterms:modified>
</cp:coreProperties>
</file>